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1" r:id="rId3"/>
    <p:sldId id="269" r:id="rId4"/>
    <p:sldId id="272" r:id="rId5"/>
    <p:sldId id="256" r:id="rId6"/>
    <p:sldId id="266" r:id="rId7"/>
    <p:sldId id="277" r:id="rId8"/>
    <p:sldId id="274" r:id="rId9"/>
    <p:sldId id="257" r:id="rId10"/>
    <p:sldId id="258" r:id="rId11"/>
    <p:sldId id="275" r:id="rId12"/>
    <p:sldId id="276" r:id="rId13"/>
    <p:sldId id="261" r:id="rId14"/>
    <p:sldId id="259" r:id="rId15"/>
    <p:sldId id="260" r:id="rId16"/>
    <p:sldId id="264" r:id="rId17"/>
    <p:sldId id="268" r:id="rId18"/>
    <p:sldId id="273" r:id="rId19"/>
    <p:sldId id="267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996633"/>
    <a:srgbClr val="FFFF99"/>
    <a:srgbClr val="CC6600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6" d="100"/>
          <a:sy n="76" d="100"/>
        </p:scale>
        <p:origin x="-336" y="-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&#1050;&#1085;&#1080;&#1075;&#1072;1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Pt>
            <c:idx val="0"/>
            <c:spPr>
              <a:solidFill>
                <a:srgbClr val="66FF33"/>
              </a:solidFill>
            </c:spPr>
          </c:dPt>
          <c:dPt>
            <c:idx val="1"/>
            <c:spPr>
              <a:solidFill>
                <a:srgbClr val="C00000"/>
              </a:solidFill>
            </c:spPr>
          </c:dPt>
          <c:dPt>
            <c:idx val="2"/>
            <c:spPr>
              <a:solidFill>
                <a:srgbClr val="00B0F0"/>
              </a:solidFill>
            </c:spPr>
          </c:dPt>
          <c:dLbls>
            <c:dLbl>
              <c:idx val="0"/>
              <c:layout>
                <c:manualLayout>
                  <c:x val="0.1091576990376202"/>
                  <c:y val="2.9398094632341727E-2"/>
                </c:manualLayout>
              </c:layout>
              <c:tx>
                <c:rich>
                  <a:bodyPr/>
                  <a:lstStyle/>
                  <a:p>
                    <a:r>
                      <a:rPr lang="ru-RU" sz="1800" b="1" dirty="0">
                        <a:latin typeface="Times New Roman" pitchFamily="18" charset="0"/>
                        <a:cs typeface="Times New Roman" pitchFamily="18" charset="0"/>
                      </a:rPr>
                      <a:t>Дети и подростки до 16 лет 
18%</a:t>
                    </a:r>
                  </a:p>
                </c:rich>
              </c:tx>
              <c:showCatName val="1"/>
              <c:showPercent val="1"/>
            </c:dLbl>
            <c:dLbl>
              <c:idx val="1"/>
              <c:layout>
                <c:manualLayout>
                  <c:x val="0.25486512102653824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sz="1800" b="1" dirty="0">
                        <a:latin typeface="Times New Roman" pitchFamily="18" charset="0"/>
                        <a:cs typeface="Times New Roman" pitchFamily="18" charset="0"/>
                      </a:rPr>
                      <a:t>Население в трудоспособном возрасте 
61%</a:t>
                    </a:r>
                  </a:p>
                </c:rich>
              </c:tx>
              <c:showCatName val="1"/>
              <c:showPercent val="1"/>
            </c:dLbl>
            <c:dLbl>
              <c:idx val="2"/>
              <c:layout>
                <c:manualLayout>
                  <c:x val="-0.13831705064644703"/>
                  <c:y val="0.17558031296323021"/>
                </c:manualLayout>
              </c:layout>
              <c:tx>
                <c:rich>
                  <a:bodyPr/>
                  <a:lstStyle/>
                  <a:p>
                    <a:r>
                      <a:rPr lang="ru-RU" sz="1800" b="1" dirty="0">
                        <a:latin typeface="Times New Roman" pitchFamily="18" charset="0"/>
                        <a:cs typeface="Times New Roman" pitchFamily="18" charset="0"/>
                      </a:rPr>
                      <a:t>Население старше трудоспособного возраста 
21%</a:t>
                    </a:r>
                  </a:p>
                </c:rich>
              </c:tx>
              <c:showCatName val="1"/>
              <c:showPercent val="1"/>
            </c:dLbl>
            <c:txPr>
              <a:bodyPr/>
              <a:lstStyle/>
              <a:p>
                <a:pPr>
                  <a:defRPr sz="1600">
                    <a:solidFill>
                      <a:srgbClr val="002060"/>
                    </a:solidFill>
                  </a:defRPr>
                </a:pPr>
                <a:endParaRPr lang="ru-RU"/>
              </a:p>
            </c:txPr>
            <c:showCatName val="1"/>
            <c:showPercent val="1"/>
          </c:dLbls>
          <c:cat>
            <c:strRef>
              <c:f>Лист1!$A$2:$A$4</c:f>
              <c:strCache>
                <c:ptCount val="3"/>
                <c:pt idx="0">
                  <c:v>Дети и подростки до 16 лет </c:v>
                </c:pt>
                <c:pt idx="1">
                  <c:v>Население в трудоспособном возрасте </c:v>
                </c:pt>
                <c:pt idx="2">
                  <c:v>Население старше трудоспособного возраста 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0.18000000000000024</c:v>
                </c:pt>
                <c:pt idx="1">
                  <c:v>0.61000000000000065</c:v>
                </c:pt>
                <c:pt idx="2">
                  <c:v>0.21000000000000021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</c:chart>
  <c:txPr>
    <a:bodyPr/>
    <a:lstStyle/>
    <a:p>
      <a:pPr>
        <a:defRPr sz="1800"/>
      </a:pPr>
      <a:endParaRPr lang="ru-RU"/>
    </a:p>
  </c:txPr>
  <c:externalData r:id="rId2"/>
  <c:userShapes r:id="rId3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0.22222</cdr:x>
      <cdr:y>0.26201</cdr:y>
    </cdr:from>
    <cdr:to>
      <cdr:x>0.31771</cdr:x>
      <cdr:y>0.29323</cdr:y>
    </cdr:to>
    <cdr:sp macro="" textlink="">
      <cdr:nvSpPr>
        <cdr:cNvPr id="3" name="Прямая соединительная линия 2"/>
        <cdr:cNvSpPr/>
      </cdr:nvSpPr>
      <cdr:spPr>
        <a:xfrm xmlns:a="http://schemas.openxmlformats.org/drawingml/2006/main" flipV="1">
          <a:off x="1828784" y="1185858"/>
          <a:ext cx="785818" cy="141288"/>
        </a:xfrm>
        <a:prstGeom xmlns:a="http://schemas.openxmlformats.org/drawingml/2006/main" prst="line">
          <a:avLst/>
        </a:prstGeom>
        <a:ln xmlns:a="http://schemas.openxmlformats.org/drawingml/2006/main" w="28575">
          <a:solidFill>
            <a:srgbClr val="00206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0.66493</cdr:x>
      <cdr:y>0.18309</cdr:y>
    </cdr:from>
    <cdr:to>
      <cdr:x>0.71702</cdr:x>
      <cdr:y>0.21431</cdr:y>
    </cdr:to>
    <cdr:sp macro="" textlink="">
      <cdr:nvSpPr>
        <cdr:cNvPr id="4" name="Прямая соединительная линия 3"/>
        <cdr:cNvSpPr/>
      </cdr:nvSpPr>
      <cdr:spPr>
        <a:xfrm xmlns:a="http://schemas.openxmlformats.org/drawingml/2006/main" flipV="1">
          <a:off x="5472122" y="828668"/>
          <a:ext cx="428628" cy="141288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28575" cap="flat" cmpd="sng" algn="ctr">
          <a:solidFill>
            <a:srgbClr val="002060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rgbClr val="000000"/>
              </a:solidFill>
              <a:latin typeface="Arial"/>
            </a:defRPr>
          </a:lvl1pPr>
          <a:lvl2pPr marL="457200" indent="0">
            <a:defRPr sz="1100">
              <a:solidFill>
                <a:srgbClr val="000000"/>
              </a:solidFill>
              <a:latin typeface="Arial"/>
            </a:defRPr>
          </a:lvl2pPr>
          <a:lvl3pPr marL="914400" indent="0">
            <a:defRPr sz="1100">
              <a:solidFill>
                <a:srgbClr val="000000"/>
              </a:solidFill>
              <a:latin typeface="Arial"/>
            </a:defRPr>
          </a:lvl3pPr>
          <a:lvl4pPr marL="1371600" indent="0">
            <a:defRPr sz="1100">
              <a:solidFill>
                <a:srgbClr val="000000"/>
              </a:solidFill>
              <a:latin typeface="Arial"/>
            </a:defRPr>
          </a:lvl4pPr>
          <a:lvl5pPr marL="1828800" indent="0">
            <a:defRPr sz="1100">
              <a:solidFill>
                <a:srgbClr val="000000"/>
              </a:solidFill>
              <a:latin typeface="Arial"/>
            </a:defRPr>
          </a:lvl5pPr>
          <a:lvl6pPr marL="2286000" indent="0">
            <a:defRPr sz="1100">
              <a:solidFill>
                <a:srgbClr val="000000"/>
              </a:solidFill>
              <a:latin typeface="Arial"/>
            </a:defRPr>
          </a:lvl6pPr>
          <a:lvl7pPr marL="2743200" indent="0">
            <a:defRPr sz="1100">
              <a:solidFill>
                <a:srgbClr val="000000"/>
              </a:solidFill>
              <a:latin typeface="Arial"/>
            </a:defRPr>
          </a:lvl7pPr>
          <a:lvl8pPr marL="3200400" indent="0">
            <a:defRPr sz="1100">
              <a:solidFill>
                <a:srgbClr val="000000"/>
              </a:solidFill>
              <a:latin typeface="Arial"/>
            </a:defRPr>
          </a:lvl8pPr>
          <a:lvl9pPr marL="3657600" indent="0">
            <a:defRPr sz="1100">
              <a:solidFill>
                <a:srgbClr val="000000"/>
              </a:solidFill>
              <a:latin typeface="Arial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0.70833</cdr:x>
      <cdr:y>0.64048</cdr:y>
    </cdr:from>
    <cdr:to>
      <cdr:x>0.77778</cdr:x>
      <cdr:y>0.71975</cdr:y>
    </cdr:to>
    <cdr:sp macro="" textlink="">
      <cdr:nvSpPr>
        <cdr:cNvPr id="5" name="Прямая соединительная линия 4"/>
        <cdr:cNvSpPr/>
      </cdr:nvSpPr>
      <cdr:spPr>
        <a:xfrm xmlns:a="http://schemas.openxmlformats.org/drawingml/2006/main">
          <a:off x="5829312" y="2898782"/>
          <a:ext cx="571504" cy="358778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28575" cap="flat" cmpd="sng" algn="ctr">
          <a:solidFill>
            <a:srgbClr val="002060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rgbClr val="000000"/>
              </a:solidFill>
              <a:latin typeface="Arial"/>
            </a:defRPr>
          </a:lvl1pPr>
          <a:lvl2pPr marL="457200" indent="0">
            <a:defRPr sz="1100">
              <a:solidFill>
                <a:srgbClr val="000000"/>
              </a:solidFill>
              <a:latin typeface="Arial"/>
            </a:defRPr>
          </a:lvl2pPr>
          <a:lvl3pPr marL="914400" indent="0">
            <a:defRPr sz="1100">
              <a:solidFill>
                <a:srgbClr val="000000"/>
              </a:solidFill>
              <a:latin typeface="Arial"/>
            </a:defRPr>
          </a:lvl3pPr>
          <a:lvl4pPr marL="1371600" indent="0">
            <a:defRPr sz="1100">
              <a:solidFill>
                <a:srgbClr val="000000"/>
              </a:solidFill>
              <a:latin typeface="Arial"/>
            </a:defRPr>
          </a:lvl4pPr>
          <a:lvl5pPr marL="1828800" indent="0">
            <a:defRPr sz="1100">
              <a:solidFill>
                <a:srgbClr val="000000"/>
              </a:solidFill>
              <a:latin typeface="Arial"/>
            </a:defRPr>
          </a:lvl5pPr>
          <a:lvl6pPr marL="2286000" indent="0">
            <a:defRPr sz="1100">
              <a:solidFill>
                <a:srgbClr val="000000"/>
              </a:solidFill>
              <a:latin typeface="Arial"/>
            </a:defRPr>
          </a:lvl6pPr>
          <a:lvl7pPr marL="2743200" indent="0">
            <a:defRPr sz="1100">
              <a:solidFill>
                <a:srgbClr val="000000"/>
              </a:solidFill>
              <a:latin typeface="Arial"/>
            </a:defRPr>
          </a:lvl7pPr>
          <a:lvl8pPr marL="3200400" indent="0">
            <a:defRPr sz="1100">
              <a:solidFill>
                <a:srgbClr val="000000"/>
              </a:solidFill>
              <a:latin typeface="Arial"/>
            </a:defRPr>
          </a:lvl8pPr>
          <a:lvl9pPr marL="3657600" indent="0">
            <a:defRPr sz="1100">
              <a:solidFill>
                <a:srgbClr val="000000"/>
              </a:solidFill>
              <a:latin typeface="Arial"/>
            </a:defRPr>
          </a:lvl9pPr>
        </a:lstStyle>
        <a:p xmlns:a="http://schemas.openxmlformats.org/drawingml/2006/main">
          <a:endParaRPr lang="ru-RU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EDD518-D9C0-4CE4-8B20-0A3C18CD89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DD2F5F-DD10-4F25-8B72-60B14FF2A9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2EE41E-23D6-493D-B5E5-AF7AB281DF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701ECA-3A6F-4325-81D0-8BE5B4DEA8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76A085-1FEA-4159-BD1B-B281E8FC04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7B424F-71F6-4AEB-852A-4FC0A421FF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281E4D-69F2-43D8-A3A6-B843FD9E2B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3F3E5B-2F31-40C3-BDDA-5147DB9ED8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DBE8FC-0A91-4234-AF92-9FF193E3DF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BA6C92-C867-4822-91FE-E6B5B878EE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92AB77-60D8-48CA-8A0D-4673F8F490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A4D21224-6341-41B9-B0FD-AADE336845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go.mail.ru/frame.html?imgurl=http://dj-kiti.narod.ru/arjun-1024-28.jpg&amp;pageurl=http://dj-kiti.narod.ru/photoalbum.html&amp;id=31674200&amp;iid=6&amp;imgwidth=1024&amp;imgheight=768&amp;imgsize=118809&amp;images_links=b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hyperlink" Target="http://go.mail.ru/frame.html?imgurl=http://www.stihi.ru/pics/2008/04/30/384.jpg&amp;pageurl=http://www.photosight.ru/photo.php?photoid=2587957&amp;id=50688353&amp;iid=3&amp;imgwidth=98&amp;imgheight=140&amp;imgsize=100827&amp;images_links=b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Актуальность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68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6250" t="14694" r="3906" b="5957"/>
          <a:stretch>
            <a:fillRect/>
          </a:stretch>
        </p:blipFill>
        <p:spPr bwMode="auto">
          <a:xfrm>
            <a:off x="642910" y="1071546"/>
            <a:ext cx="7809671" cy="5500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rcRect l="8769" t="10390" r="4519" b="3896"/>
          <a:stretch>
            <a:fillRect/>
          </a:stretch>
        </p:blipFill>
        <p:spPr bwMode="auto">
          <a:xfrm>
            <a:off x="1142976" y="1214422"/>
            <a:ext cx="7000924" cy="5191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Редкие профессии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Grp="1" noChangeArrowheads="1"/>
          </p:cNvSpPr>
          <p:nvPr>
            <p:ph sz="half" idx="1"/>
          </p:nvPr>
        </p:nvSpPr>
        <p:spPr bwMode="auto">
          <a:xfrm>
            <a:off x="457200" y="285750"/>
            <a:ext cx="8733481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Какая профессиональная область для Вас наиболее значима и интересна?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Варианты ответов: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Медицина(врач, медицинская сестра, фармацевт)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Образование (учитель, воспитатель)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Транспорт (шофер, машинист, летчик, стюардесса)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Экономика (экономист, бухгалтер, банковский служащий )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Наука (биология, математика и т.д.)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Техника (инженер, программист)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Творчество (артист, музыкант, художник, танцор)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Спорт (тренер, спортсмен )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Торговля (продавец, менеджер)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spcBef>
                <a:spcPct val="0"/>
              </a:spcBef>
            </a:pPr>
            <a:r>
              <a:rPr kumimoji="0" lang="ru-RU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Строительство(маляр, каменщик, прораб)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spcBef>
                <a:spcPct val="0"/>
              </a:spcBef>
            </a:pPr>
            <a:r>
              <a:rPr kumimoji="0" lang="ru-RU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Туризм (экскурсовод, туроператор)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spcBef>
                <a:spcPct val="0"/>
              </a:spcBef>
            </a:pPr>
            <a:r>
              <a:rPr kumimoji="0" lang="ru-RU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Другое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Следующий вопрос : « Почему Вы выбираете эту область?»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 – работа в этой области модна и престижна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 – работа приносит пользу людям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– она обеспечивает мне материальное благополучие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 – эта работа доставляет мне удовольствие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 l="4349" t="22329" r="3463" b="15070"/>
          <a:stretch>
            <a:fillRect/>
          </a:stretch>
        </p:blipFill>
        <p:spPr bwMode="auto">
          <a:xfrm>
            <a:off x="714348" y="1857364"/>
            <a:ext cx="7572428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28596" y="428604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Мотивы выбора</a:t>
            </a:r>
            <a:r>
              <a:rPr kumimoji="0" lang="ru-RU" sz="4400" b="1" i="0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профессии</a:t>
            </a:r>
            <a:endParaRPr kumimoji="0" lang="ru-RU" sz="44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6" descr="5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2500" y="3068638"/>
            <a:ext cx="2387600" cy="331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8" descr="m_1195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0" y="3071813"/>
            <a:ext cx="305752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10" descr="img389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72188" y="3071813"/>
            <a:ext cx="2879725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28596" y="357166"/>
            <a:ext cx="835824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b="1" kern="10" dirty="0" smtClean="0">
                <a:ln w="9525">
                  <a:round/>
                  <a:headEnd/>
                  <a:tailEnd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Трудовые ресурсы. </a:t>
            </a:r>
          </a:p>
          <a:p>
            <a:pPr algn="ctr"/>
            <a:r>
              <a:rPr lang="ru-RU" sz="6600" b="1" kern="10" dirty="0" smtClean="0">
                <a:ln w="9525">
                  <a:round/>
                  <a:headEnd/>
                  <a:tailEnd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Рынок труда.</a:t>
            </a:r>
            <a:endParaRPr lang="ru-RU" sz="6600" b="1" kern="10" dirty="0">
              <a:ln w="9525">
                <a:round/>
                <a:headEnd/>
                <a:tailEnd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WordArt 4" descr="Белый мрамор"/>
          <p:cNvSpPr>
            <a:spLocks noChangeArrowheads="1" noChangeShapeType="1" noTextEdit="1"/>
          </p:cNvSpPr>
          <p:nvPr/>
        </p:nvSpPr>
        <p:spPr bwMode="auto">
          <a:xfrm>
            <a:off x="2786050" y="357166"/>
            <a:ext cx="6000792" cy="250033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just"/>
            <a:r>
              <a:rPr lang="ru-RU" sz="3600" b="1" i="1" kern="10" dirty="0" smtClean="0">
                <a:ln w="9525">
                  <a:round/>
                  <a:headEnd/>
                  <a:tailEnd/>
                </a:ln>
                <a:solidFill>
                  <a:srgbClr val="996633"/>
                </a:solidFill>
                <a:latin typeface="Times New Roman" pitchFamily="18" charset="0"/>
                <a:cs typeface="Times New Roman" pitchFamily="18" charset="0"/>
              </a:rPr>
              <a:t>Трудолюбие- душа </a:t>
            </a:r>
          </a:p>
          <a:p>
            <a:pPr algn="just"/>
            <a:r>
              <a:rPr lang="ru-RU" sz="3600" b="1" i="1" kern="10" dirty="0" smtClean="0">
                <a:ln w="9525">
                  <a:round/>
                  <a:headEnd/>
                  <a:tailEnd/>
                </a:ln>
                <a:solidFill>
                  <a:srgbClr val="996633"/>
                </a:solidFill>
                <a:latin typeface="Times New Roman" pitchFamily="18" charset="0"/>
                <a:cs typeface="Times New Roman" pitchFamily="18" charset="0"/>
              </a:rPr>
              <a:t>всякого  дела и залог </a:t>
            </a:r>
          </a:p>
          <a:p>
            <a:pPr algn="just"/>
            <a:r>
              <a:rPr lang="ru-RU" sz="3600" b="1" i="1" kern="10" dirty="0" smtClean="0">
                <a:ln w="9525">
                  <a:round/>
                  <a:headEnd/>
                  <a:tailEnd/>
                </a:ln>
                <a:solidFill>
                  <a:srgbClr val="996633"/>
                </a:solidFill>
                <a:latin typeface="Times New Roman" pitchFamily="18" charset="0"/>
                <a:cs typeface="Times New Roman" pitchFamily="18" charset="0"/>
              </a:rPr>
              <a:t>благосостояния </a:t>
            </a:r>
            <a:endParaRPr lang="ru-RU" sz="3600" b="1" i="1" kern="10" dirty="0">
              <a:ln w="9525">
                <a:round/>
                <a:headEnd/>
                <a:tailEnd/>
              </a:ln>
              <a:solidFill>
                <a:srgbClr val="9966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6" name="Picture 4" descr="http://img3.proshkolu.ru/content/media/pic/std/3000000/2903000/2902177-f8f183e5d8b12154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60" y="3000372"/>
            <a:ext cx="3695700" cy="34099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14348" y="1928802"/>
            <a:ext cx="7715304" cy="353943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marL="342900" indent="-342900">
              <a:buFontTx/>
              <a:buAutoNum type="arabicPeriod"/>
              <a:defRPr/>
            </a:pPr>
            <a:r>
              <a:rPr lang="ru-RU" sz="3200" b="1" dirty="0" smtClean="0">
                <a:solidFill>
                  <a:schemeClr val="accent4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Половозрастная структура населения.</a:t>
            </a:r>
            <a:endParaRPr lang="ru-RU" sz="3200" b="1" dirty="0">
              <a:solidFill>
                <a:schemeClr val="accent4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Tx/>
              <a:buAutoNum type="arabicPeriod"/>
              <a:defRPr/>
            </a:pPr>
            <a:endParaRPr lang="ru-RU" sz="3200" b="1" dirty="0">
              <a:solidFill>
                <a:schemeClr val="accent4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Tx/>
              <a:buAutoNum type="arabicPeriod"/>
              <a:defRPr/>
            </a:pPr>
            <a:r>
              <a:rPr lang="ru-RU" sz="3200" b="1" dirty="0" smtClean="0">
                <a:solidFill>
                  <a:schemeClr val="accent4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Трудовые ресурсы  </a:t>
            </a:r>
            <a:r>
              <a:rPr lang="ru-RU" sz="3200" b="1" dirty="0">
                <a:solidFill>
                  <a:schemeClr val="accent4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России.</a:t>
            </a:r>
          </a:p>
          <a:p>
            <a:pPr marL="342900" indent="-342900">
              <a:buFontTx/>
              <a:buAutoNum type="arabicPeriod"/>
              <a:defRPr/>
            </a:pPr>
            <a:endParaRPr lang="ru-RU" sz="3200" b="1" dirty="0">
              <a:solidFill>
                <a:schemeClr val="accent4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Tx/>
              <a:buAutoNum type="arabicPeriod"/>
              <a:defRPr/>
            </a:pPr>
            <a:r>
              <a:rPr lang="ru-RU" sz="3200" b="1" dirty="0" smtClean="0">
                <a:solidFill>
                  <a:schemeClr val="accent4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Рынок труда.</a:t>
            </a:r>
            <a:endParaRPr lang="ru-RU" sz="3200" b="1" dirty="0">
              <a:solidFill>
                <a:schemeClr val="accent4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Tx/>
              <a:buAutoNum type="arabicPeriod"/>
              <a:defRPr/>
            </a:pPr>
            <a:endParaRPr lang="ru-RU" sz="3200" b="1" dirty="0">
              <a:solidFill>
                <a:schemeClr val="accent4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Tx/>
              <a:buAutoNum type="arabicPeriod"/>
              <a:defRPr/>
            </a:pPr>
            <a:r>
              <a:rPr lang="ru-RU" sz="3200" b="1" dirty="0" smtClean="0">
                <a:solidFill>
                  <a:schemeClr val="accent4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Безработица.</a:t>
            </a:r>
            <a:endParaRPr lang="ru-RU" sz="3200" b="1" dirty="0">
              <a:solidFill>
                <a:schemeClr val="accent4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500034" y="428604"/>
            <a:ext cx="8072494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План </a:t>
            </a:r>
            <a:r>
              <a:rPr lang="ru-RU" sz="5400" b="1" kern="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ru-RU" sz="5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урока</a:t>
            </a:r>
            <a:endParaRPr kumimoji="0" lang="ru-RU" sz="54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Половозрастная структура населения России, 2012г.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3" descr="C:\Documents and Settings\Admin\Рабочий стол\Рисунок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85786" y="1714488"/>
            <a:ext cx="3547872" cy="3917254"/>
          </a:xfrm>
          <a:ln>
            <a:solidFill>
              <a:schemeClr val="accent6">
                <a:lumMod val="20000"/>
                <a:lumOff val="8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4429124" y="2071678"/>
            <a:ext cx="471487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  <a:defRPr/>
            </a:pP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Возрастно-половая   пирамида  -  </a:t>
            </a:r>
            <a:r>
              <a:rPr lang="ru-RU" sz="2400" dirty="0">
                <a:solidFill>
                  <a:srgbClr val="000000"/>
                </a:solidFill>
              </a:rPr>
              <a:t>графическое </a:t>
            </a:r>
            <a:r>
              <a:rPr lang="ru-RU" sz="2400" dirty="0" smtClean="0">
                <a:solidFill>
                  <a:srgbClr val="000000"/>
                </a:solidFill>
              </a:rPr>
              <a:t>представление распределения </a:t>
            </a:r>
            <a:r>
              <a:rPr lang="ru-RU" sz="2400" dirty="0">
                <a:solidFill>
                  <a:srgbClr val="000000"/>
                </a:solidFill>
              </a:rPr>
              <a:t>населения по полу и возрасту, использующееся для </a:t>
            </a:r>
            <a:r>
              <a:rPr lang="ru-RU" sz="2400" dirty="0" smtClean="0">
                <a:solidFill>
                  <a:srgbClr val="000000"/>
                </a:solidFill>
              </a:rPr>
              <a:t>характеристики половозрастного </a:t>
            </a:r>
            <a:r>
              <a:rPr lang="ru-RU" sz="2400" dirty="0">
                <a:solidFill>
                  <a:srgbClr val="000000"/>
                </a:solidFill>
              </a:rPr>
              <a:t>состава населения.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/>
          <p:cNvSpPr txBox="1">
            <a:spLocks noChangeArrowheads="1"/>
          </p:cNvSpPr>
          <p:nvPr/>
        </p:nvSpPr>
        <p:spPr bwMode="auto">
          <a:xfrm>
            <a:off x="0" y="476250"/>
            <a:ext cx="9108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Трудовыми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ресурсами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называется население, способное 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к  труду  и  находящееся  в  трудоспособном  возрасте.</a:t>
            </a:r>
          </a:p>
        </p:txBody>
      </p:sp>
      <p:pic>
        <p:nvPicPr>
          <p:cNvPr id="3078" name="Picture 6" descr="i?id=31674200&amp;tov=6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2857496"/>
            <a:ext cx="2808288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8" descr="i?id=50688353&amp;tov=3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29256" y="2500306"/>
            <a:ext cx="2219325" cy="302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1" name="Text Box 10"/>
          <p:cNvSpPr txBox="1">
            <a:spLocks noChangeArrowheads="1"/>
          </p:cNvSpPr>
          <p:nvPr/>
        </p:nvSpPr>
        <p:spPr bwMode="auto">
          <a:xfrm>
            <a:off x="214282" y="2000240"/>
            <a:ext cx="86407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Населением  в  трудоспособном  возрасте  считаются</a:t>
            </a:r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714348" y="5000636"/>
            <a:ext cx="360045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мужчины  в  возрасте  </a:t>
            </a:r>
          </a:p>
          <a:p>
            <a:pPr>
              <a:spcBef>
                <a:spcPct val="50000"/>
              </a:spcBef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    от 16 до 59  лет</a:t>
            </a:r>
          </a:p>
        </p:txBody>
      </p:sp>
      <p:sp>
        <p:nvSpPr>
          <p:cNvPr id="4103" name="Text Box 12"/>
          <p:cNvSpPr txBox="1">
            <a:spLocks noChangeArrowheads="1"/>
          </p:cNvSpPr>
          <p:nvPr/>
        </p:nvSpPr>
        <p:spPr bwMode="auto">
          <a:xfrm>
            <a:off x="5127625" y="5969000"/>
            <a:ext cx="29733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3085" name="Text Box 13"/>
          <p:cNvSpPr txBox="1">
            <a:spLocks noChangeArrowheads="1"/>
          </p:cNvSpPr>
          <p:nvPr/>
        </p:nvSpPr>
        <p:spPr bwMode="auto">
          <a:xfrm>
            <a:off x="5072066" y="5500702"/>
            <a:ext cx="367188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женщины в возрасте                    </a:t>
            </a:r>
          </a:p>
          <a:p>
            <a:pPr>
              <a:spcBef>
                <a:spcPct val="50000"/>
              </a:spcBef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     от 16 до 54 лет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3" grpId="0"/>
      <p:bldP spid="308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7"/>
          <p:cNvSpPr>
            <a:spLocks noChangeArrowheads="1"/>
          </p:cNvSpPr>
          <p:nvPr/>
        </p:nvSpPr>
        <p:spPr bwMode="auto">
          <a:xfrm>
            <a:off x="250825" y="1844675"/>
            <a:ext cx="2376488" cy="10080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23" name="Rectangle 15"/>
          <p:cNvSpPr>
            <a:spLocks noChangeArrowheads="1"/>
          </p:cNvSpPr>
          <p:nvPr/>
        </p:nvSpPr>
        <p:spPr bwMode="auto">
          <a:xfrm>
            <a:off x="6156325" y="1844675"/>
            <a:ext cx="2663825" cy="9366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323850" y="333375"/>
            <a:ext cx="8280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Состав  трудовых  ресурсов  России  и  их  использование</a:t>
            </a: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1979613" y="836613"/>
            <a:ext cx="4897437" cy="5048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 flipV="1">
            <a:off x="2066925" y="889000"/>
            <a:ext cx="45926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10800000"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2195513" y="908050"/>
            <a:ext cx="4464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/>
              <a:t>Все  население  России</a:t>
            </a:r>
          </a:p>
        </p:txBody>
      </p:sp>
      <p:sp>
        <p:nvSpPr>
          <p:cNvPr id="5128" name="Line 10"/>
          <p:cNvSpPr>
            <a:spLocks noChangeShapeType="1"/>
          </p:cNvSpPr>
          <p:nvPr/>
        </p:nvSpPr>
        <p:spPr bwMode="auto">
          <a:xfrm>
            <a:off x="4284663" y="1341438"/>
            <a:ext cx="0" cy="503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29" name="Rectangle 11"/>
          <p:cNvSpPr>
            <a:spLocks noChangeArrowheads="1"/>
          </p:cNvSpPr>
          <p:nvPr/>
        </p:nvSpPr>
        <p:spPr bwMode="auto">
          <a:xfrm>
            <a:off x="2987675" y="1844675"/>
            <a:ext cx="2736850" cy="10080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30" name="Text Box 12"/>
          <p:cNvSpPr txBox="1">
            <a:spLocks noChangeArrowheads="1"/>
          </p:cNvSpPr>
          <p:nvPr/>
        </p:nvSpPr>
        <p:spPr bwMode="auto">
          <a:xfrm>
            <a:off x="179388" y="1916113"/>
            <a:ext cx="252095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b="1"/>
              <a:t>Население  моложе  трудоспособного  возраста</a:t>
            </a:r>
          </a:p>
        </p:txBody>
      </p:sp>
      <p:sp>
        <p:nvSpPr>
          <p:cNvPr id="5131" name="Text Box 13"/>
          <p:cNvSpPr txBox="1">
            <a:spLocks noChangeArrowheads="1"/>
          </p:cNvSpPr>
          <p:nvPr/>
        </p:nvSpPr>
        <p:spPr bwMode="auto">
          <a:xfrm>
            <a:off x="2987675" y="1916113"/>
            <a:ext cx="2808288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b="1"/>
              <a:t>Население в трудоспособном возрасте</a:t>
            </a:r>
          </a:p>
        </p:txBody>
      </p:sp>
      <p:sp>
        <p:nvSpPr>
          <p:cNvPr id="5132" name="Text Box 14"/>
          <p:cNvSpPr txBox="1">
            <a:spLocks noChangeArrowheads="1"/>
          </p:cNvSpPr>
          <p:nvPr/>
        </p:nvSpPr>
        <p:spPr bwMode="auto">
          <a:xfrm>
            <a:off x="6156325" y="1844675"/>
            <a:ext cx="2663825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b="1"/>
              <a:t>Население старше трудоспособного возраста </a:t>
            </a:r>
          </a:p>
        </p:txBody>
      </p:sp>
      <p:sp>
        <p:nvSpPr>
          <p:cNvPr id="5133" name="Line 16"/>
          <p:cNvSpPr>
            <a:spLocks noChangeShapeType="1"/>
          </p:cNvSpPr>
          <p:nvPr/>
        </p:nvSpPr>
        <p:spPr bwMode="auto">
          <a:xfrm>
            <a:off x="6300788" y="1341438"/>
            <a:ext cx="1223962" cy="503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34" name="Line 18"/>
          <p:cNvSpPr>
            <a:spLocks noChangeShapeType="1"/>
          </p:cNvSpPr>
          <p:nvPr/>
        </p:nvSpPr>
        <p:spPr bwMode="auto">
          <a:xfrm flipH="1">
            <a:off x="1403350" y="1341438"/>
            <a:ext cx="1152525" cy="503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35" name="Rectangle 19"/>
          <p:cNvSpPr>
            <a:spLocks noChangeArrowheads="1"/>
          </p:cNvSpPr>
          <p:nvPr/>
        </p:nvSpPr>
        <p:spPr bwMode="auto">
          <a:xfrm>
            <a:off x="755650" y="3141663"/>
            <a:ext cx="2447925" cy="7191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36" name="Text Box 21"/>
          <p:cNvSpPr txBox="1">
            <a:spLocks noChangeArrowheads="1"/>
          </p:cNvSpPr>
          <p:nvPr/>
        </p:nvSpPr>
        <p:spPr bwMode="auto">
          <a:xfrm>
            <a:off x="900113" y="3213100"/>
            <a:ext cx="22320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b="1"/>
              <a:t>Нетрудоспособное (инвалиды и др.)</a:t>
            </a:r>
          </a:p>
        </p:txBody>
      </p:sp>
      <p:sp>
        <p:nvSpPr>
          <p:cNvPr id="5137" name="Rectangle 22"/>
          <p:cNvSpPr>
            <a:spLocks noChangeArrowheads="1"/>
          </p:cNvSpPr>
          <p:nvPr/>
        </p:nvSpPr>
        <p:spPr bwMode="auto">
          <a:xfrm>
            <a:off x="3492500" y="3141663"/>
            <a:ext cx="2663825" cy="6477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38" name="Text Box 23"/>
          <p:cNvSpPr txBox="1">
            <a:spLocks noChangeArrowheads="1"/>
          </p:cNvSpPr>
          <p:nvPr/>
        </p:nvSpPr>
        <p:spPr bwMode="auto">
          <a:xfrm>
            <a:off x="3635375" y="3141663"/>
            <a:ext cx="23050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b="1"/>
              <a:t>Трудоспособное население</a:t>
            </a:r>
          </a:p>
        </p:txBody>
      </p:sp>
      <p:sp>
        <p:nvSpPr>
          <p:cNvPr id="5139" name="Line 24"/>
          <p:cNvSpPr>
            <a:spLocks noChangeShapeType="1"/>
          </p:cNvSpPr>
          <p:nvPr/>
        </p:nvSpPr>
        <p:spPr bwMode="auto">
          <a:xfrm flipH="1">
            <a:off x="2339975" y="2852738"/>
            <a:ext cx="151130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40" name="Line 25"/>
          <p:cNvSpPr>
            <a:spLocks noChangeShapeType="1"/>
          </p:cNvSpPr>
          <p:nvPr/>
        </p:nvSpPr>
        <p:spPr bwMode="auto">
          <a:xfrm>
            <a:off x="4859338" y="2852738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41" name="Rectangle 27"/>
          <p:cNvSpPr>
            <a:spLocks noChangeArrowheads="1"/>
          </p:cNvSpPr>
          <p:nvPr/>
        </p:nvSpPr>
        <p:spPr bwMode="auto">
          <a:xfrm>
            <a:off x="395288" y="4005263"/>
            <a:ext cx="6264275" cy="3603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42" name="Text Box 28"/>
          <p:cNvSpPr txBox="1">
            <a:spLocks noChangeArrowheads="1"/>
          </p:cNvSpPr>
          <p:nvPr/>
        </p:nvSpPr>
        <p:spPr bwMode="auto">
          <a:xfrm>
            <a:off x="900113" y="4005263"/>
            <a:ext cx="52562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b="1"/>
              <a:t>ТРУДОВЫЕ  РЕСУРСЫ</a:t>
            </a:r>
          </a:p>
        </p:txBody>
      </p:sp>
      <p:sp>
        <p:nvSpPr>
          <p:cNvPr id="5143" name="Line 29"/>
          <p:cNvSpPr>
            <a:spLocks noChangeShapeType="1"/>
          </p:cNvSpPr>
          <p:nvPr/>
        </p:nvSpPr>
        <p:spPr bwMode="auto">
          <a:xfrm>
            <a:off x="4859338" y="37893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44" name="Rectangle 30"/>
          <p:cNvSpPr>
            <a:spLocks noChangeArrowheads="1"/>
          </p:cNvSpPr>
          <p:nvPr/>
        </p:nvSpPr>
        <p:spPr bwMode="auto">
          <a:xfrm>
            <a:off x="6443663" y="2997200"/>
            <a:ext cx="2376487" cy="7191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45" name="Text Box 31"/>
          <p:cNvSpPr txBox="1">
            <a:spLocks noChangeArrowheads="1"/>
          </p:cNvSpPr>
          <p:nvPr/>
        </p:nvSpPr>
        <p:spPr bwMode="auto">
          <a:xfrm>
            <a:off x="6516688" y="3068638"/>
            <a:ext cx="22320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b="1"/>
              <a:t>Работающие пенсионеры</a:t>
            </a:r>
          </a:p>
        </p:txBody>
      </p:sp>
      <p:sp>
        <p:nvSpPr>
          <p:cNvPr id="5146" name="Line 32"/>
          <p:cNvSpPr>
            <a:spLocks noChangeShapeType="1"/>
          </p:cNvSpPr>
          <p:nvPr/>
        </p:nvSpPr>
        <p:spPr bwMode="auto">
          <a:xfrm>
            <a:off x="7667625" y="2781300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47" name="Rectangle 33"/>
          <p:cNvSpPr>
            <a:spLocks noChangeArrowheads="1"/>
          </p:cNvSpPr>
          <p:nvPr/>
        </p:nvSpPr>
        <p:spPr bwMode="auto">
          <a:xfrm>
            <a:off x="395288" y="4724400"/>
            <a:ext cx="2520950" cy="8651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5148" name="Text Box 34"/>
          <p:cNvSpPr txBox="1">
            <a:spLocks noChangeArrowheads="1"/>
          </p:cNvSpPr>
          <p:nvPr/>
        </p:nvSpPr>
        <p:spPr bwMode="auto">
          <a:xfrm>
            <a:off x="468313" y="4724400"/>
            <a:ext cx="23749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b="1"/>
              <a:t>Занятые в домашнем и личном подсобном хозяйстве</a:t>
            </a:r>
          </a:p>
        </p:txBody>
      </p:sp>
      <p:sp>
        <p:nvSpPr>
          <p:cNvPr id="5149" name="Line 35"/>
          <p:cNvSpPr>
            <a:spLocks noChangeShapeType="1"/>
          </p:cNvSpPr>
          <p:nvPr/>
        </p:nvSpPr>
        <p:spPr bwMode="auto">
          <a:xfrm>
            <a:off x="1619250" y="4365625"/>
            <a:ext cx="0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50" name="Rectangle 36"/>
          <p:cNvSpPr>
            <a:spLocks noChangeArrowheads="1"/>
          </p:cNvSpPr>
          <p:nvPr/>
        </p:nvSpPr>
        <p:spPr bwMode="auto">
          <a:xfrm>
            <a:off x="3203575" y="4724400"/>
            <a:ext cx="1728788" cy="8651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51" name="Text Box 37"/>
          <p:cNvSpPr txBox="1">
            <a:spLocks noChangeArrowheads="1"/>
          </p:cNvSpPr>
          <p:nvPr/>
        </p:nvSpPr>
        <p:spPr bwMode="auto">
          <a:xfrm>
            <a:off x="3419475" y="4941888"/>
            <a:ext cx="12969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b="1"/>
              <a:t>Учащиеся</a:t>
            </a:r>
          </a:p>
        </p:txBody>
      </p:sp>
      <p:sp>
        <p:nvSpPr>
          <p:cNvPr id="5152" name="Line 38"/>
          <p:cNvSpPr>
            <a:spLocks noChangeShapeType="1"/>
          </p:cNvSpPr>
          <p:nvPr/>
        </p:nvSpPr>
        <p:spPr bwMode="auto">
          <a:xfrm>
            <a:off x="4067175" y="4365625"/>
            <a:ext cx="0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53" name="Rectangle 39"/>
          <p:cNvSpPr>
            <a:spLocks noChangeArrowheads="1"/>
          </p:cNvSpPr>
          <p:nvPr/>
        </p:nvSpPr>
        <p:spPr bwMode="auto">
          <a:xfrm>
            <a:off x="5292725" y="4724400"/>
            <a:ext cx="3527425" cy="7207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54" name="Text Box 40"/>
          <p:cNvSpPr txBox="1">
            <a:spLocks noChangeArrowheads="1"/>
          </p:cNvSpPr>
          <p:nvPr/>
        </p:nvSpPr>
        <p:spPr bwMode="auto">
          <a:xfrm>
            <a:off x="5364163" y="4797425"/>
            <a:ext cx="33845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b="1"/>
              <a:t>Экономически активное население</a:t>
            </a:r>
          </a:p>
        </p:txBody>
      </p:sp>
      <p:sp>
        <p:nvSpPr>
          <p:cNvPr id="5155" name="Line 41"/>
          <p:cNvSpPr>
            <a:spLocks noChangeShapeType="1"/>
          </p:cNvSpPr>
          <p:nvPr/>
        </p:nvSpPr>
        <p:spPr bwMode="auto">
          <a:xfrm>
            <a:off x="6084888" y="4365625"/>
            <a:ext cx="0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56" name="Line 43"/>
          <p:cNvSpPr>
            <a:spLocks noChangeShapeType="1"/>
          </p:cNvSpPr>
          <p:nvPr/>
        </p:nvSpPr>
        <p:spPr bwMode="auto">
          <a:xfrm>
            <a:off x="7667625" y="3716338"/>
            <a:ext cx="0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57" name="Rectangle 44"/>
          <p:cNvSpPr>
            <a:spLocks noChangeArrowheads="1"/>
          </p:cNvSpPr>
          <p:nvPr/>
        </p:nvSpPr>
        <p:spPr bwMode="auto">
          <a:xfrm>
            <a:off x="5219700" y="5734050"/>
            <a:ext cx="1728788" cy="863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58" name="Text Box 45"/>
          <p:cNvSpPr txBox="1">
            <a:spLocks noChangeArrowheads="1"/>
          </p:cNvSpPr>
          <p:nvPr/>
        </p:nvSpPr>
        <p:spPr bwMode="auto">
          <a:xfrm>
            <a:off x="5219700" y="5876925"/>
            <a:ext cx="16573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b="1"/>
              <a:t>Занятое население</a:t>
            </a:r>
          </a:p>
        </p:txBody>
      </p:sp>
      <p:sp>
        <p:nvSpPr>
          <p:cNvPr id="5159" name="Rectangle 46"/>
          <p:cNvSpPr>
            <a:spLocks noChangeArrowheads="1"/>
          </p:cNvSpPr>
          <p:nvPr/>
        </p:nvSpPr>
        <p:spPr bwMode="auto">
          <a:xfrm>
            <a:off x="7164388" y="5734050"/>
            <a:ext cx="1728787" cy="7905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60" name="Text Box 47"/>
          <p:cNvSpPr txBox="1">
            <a:spLocks noChangeArrowheads="1"/>
          </p:cNvSpPr>
          <p:nvPr/>
        </p:nvSpPr>
        <p:spPr bwMode="auto">
          <a:xfrm>
            <a:off x="7235825" y="5876925"/>
            <a:ext cx="15843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b="1"/>
              <a:t>Безработные</a:t>
            </a:r>
          </a:p>
        </p:txBody>
      </p:sp>
      <p:sp>
        <p:nvSpPr>
          <p:cNvPr id="5161" name="Line 48"/>
          <p:cNvSpPr>
            <a:spLocks noChangeShapeType="1"/>
          </p:cNvSpPr>
          <p:nvPr/>
        </p:nvSpPr>
        <p:spPr bwMode="auto">
          <a:xfrm>
            <a:off x="6084888" y="544512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62" name="Line 49"/>
          <p:cNvSpPr>
            <a:spLocks noChangeShapeType="1"/>
          </p:cNvSpPr>
          <p:nvPr/>
        </p:nvSpPr>
        <p:spPr bwMode="auto">
          <a:xfrm>
            <a:off x="7956550" y="544512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Распределение населения по возрасту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1571613"/>
          <a:ext cx="8929718" cy="45720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 Black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 Black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 Black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 Blac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 Blac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 Blac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 Blac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 Black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Ожидаемая продолжительность жизни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C:\Documents and Settings\Admin\Рабочий стол\LERF19902009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85786" y="1792452"/>
            <a:ext cx="7643866" cy="4103111"/>
          </a:xfrm>
          <a:ln>
            <a:solidFill>
              <a:srgbClr val="C0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WordArt 4" descr="Белый мрамор"/>
          <p:cNvSpPr>
            <a:spLocks noChangeArrowheads="1" noChangeShapeType="1" noTextEdit="1"/>
          </p:cNvSpPr>
          <p:nvPr/>
        </p:nvSpPr>
        <p:spPr bwMode="auto">
          <a:xfrm>
            <a:off x="2124075" y="260350"/>
            <a:ext cx="4824413" cy="720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ctr"/>
            <a:endParaRPr lang="ru-RU" sz="3600" b="1" kern="10" dirty="0">
              <a:ln w="9525">
                <a:round/>
                <a:headEnd/>
                <a:tailEnd/>
              </a:ln>
              <a:blipFill dpi="0" rotWithShape="0">
                <a:blip r:embed="rId2"/>
                <a:srcRect/>
                <a:tile tx="0" ty="0" sx="100000" sy="100000" flip="none" algn="tl"/>
              </a:blip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1" name="Text Box 5"/>
          <p:cNvSpPr txBox="1">
            <a:spLocks noChangeArrowheads="1"/>
          </p:cNvSpPr>
          <p:nvPr/>
        </p:nvSpPr>
        <p:spPr bwMode="auto">
          <a:xfrm>
            <a:off x="357158" y="1071546"/>
            <a:ext cx="835342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Рынок  труда 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-  это  соотношение  спроса  на  рабочую  силу  (со 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стороны 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работодателей)  и  ее  предложения  (со  стороны 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трудоспособного 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населения).</a:t>
            </a:r>
          </a:p>
        </p:txBody>
      </p:sp>
      <p:sp>
        <p:nvSpPr>
          <p:cNvPr id="7172" name="Text Box 6"/>
          <p:cNvSpPr txBox="1">
            <a:spLocks noChangeArrowheads="1"/>
          </p:cNvSpPr>
          <p:nvPr/>
        </p:nvSpPr>
        <p:spPr bwMode="auto">
          <a:xfrm>
            <a:off x="468313" y="2276475"/>
            <a:ext cx="820737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1.   Соотношение  спроса  и  предложения  определяется  прежде  всего  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ценой  рабочей  силы.</a:t>
            </a:r>
          </a:p>
        </p:txBody>
      </p:sp>
      <p:sp>
        <p:nvSpPr>
          <p:cNvPr id="7173" name="Text Box 9"/>
          <p:cNvSpPr txBox="1">
            <a:spLocks noChangeArrowheads="1"/>
          </p:cNvSpPr>
          <p:nvPr/>
        </p:nvSpPr>
        <p:spPr bwMode="auto">
          <a:xfrm>
            <a:off x="539750" y="3068638"/>
            <a:ext cx="3671888" cy="3762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/>
              <a:t>Низкая  оплата  труда</a:t>
            </a:r>
          </a:p>
        </p:txBody>
      </p:sp>
      <p:sp>
        <p:nvSpPr>
          <p:cNvPr id="7174" name="Text Box 10"/>
          <p:cNvSpPr txBox="1">
            <a:spLocks noChangeArrowheads="1"/>
          </p:cNvSpPr>
          <p:nvPr/>
        </p:nvSpPr>
        <p:spPr bwMode="auto">
          <a:xfrm>
            <a:off x="4427538" y="3068638"/>
            <a:ext cx="39608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7175" name="Text Box 11"/>
          <p:cNvSpPr txBox="1">
            <a:spLocks noChangeArrowheads="1"/>
          </p:cNvSpPr>
          <p:nvPr/>
        </p:nvSpPr>
        <p:spPr bwMode="auto">
          <a:xfrm>
            <a:off x="4500563" y="3068638"/>
            <a:ext cx="4032250" cy="3762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/>
              <a:t>Высокая  оплата  труда</a:t>
            </a:r>
          </a:p>
        </p:txBody>
      </p:sp>
      <p:sp>
        <p:nvSpPr>
          <p:cNvPr id="7176" name="Text Box 12"/>
          <p:cNvSpPr txBox="1">
            <a:spLocks noChangeArrowheads="1"/>
          </p:cNvSpPr>
          <p:nvPr/>
        </p:nvSpPr>
        <p:spPr bwMode="auto">
          <a:xfrm>
            <a:off x="539750" y="3789363"/>
            <a:ext cx="3671888" cy="3762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/>
              <a:t>Спрос  выше  предложения</a:t>
            </a:r>
          </a:p>
        </p:txBody>
      </p:sp>
      <p:sp>
        <p:nvSpPr>
          <p:cNvPr id="7177" name="Line 14"/>
          <p:cNvSpPr>
            <a:spLocks noChangeShapeType="1"/>
          </p:cNvSpPr>
          <p:nvPr/>
        </p:nvSpPr>
        <p:spPr bwMode="auto">
          <a:xfrm>
            <a:off x="2339975" y="3429000"/>
            <a:ext cx="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78" name="Text Box 15"/>
          <p:cNvSpPr txBox="1">
            <a:spLocks noChangeArrowheads="1"/>
          </p:cNvSpPr>
          <p:nvPr/>
        </p:nvSpPr>
        <p:spPr bwMode="auto">
          <a:xfrm>
            <a:off x="4500563" y="3789363"/>
            <a:ext cx="4032250" cy="3762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/>
              <a:t>Предложение  выше  спроса</a:t>
            </a:r>
          </a:p>
        </p:txBody>
      </p:sp>
      <p:sp>
        <p:nvSpPr>
          <p:cNvPr id="7179" name="Line 16"/>
          <p:cNvSpPr>
            <a:spLocks noChangeShapeType="1"/>
          </p:cNvSpPr>
          <p:nvPr/>
        </p:nvSpPr>
        <p:spPr bwMode="auto">
          <a:xfrm>
            <a:off x="6443663" y="3429000"/>
            <a:ext cx="0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80" name="Text Box 17"/>
          <p:cNvSpPr txBox="1">
            <a:spLocks noChangeArrowheads="1"/>
          </p:cNvSpPr>
          <p:nvPr/>
        </p:nvSpPr>
        <p:spPr bwMode="auto">
          <a:xfrm>
            <a:off x="611188" y="4508500"/>
            <a:ext cx="3529012" cy="3762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/>
              <a:t>Дефицит  работников</a:t>
            </a:r>
          </a:p>
        </p:txBody>
      </p:sp>
      <p:sp>
        <p:nvSpPr>
          <p:cNvPr id="7181" name="Text Box 19"/>
          <p:cNvSpPr txBox="1">
            <a:spLocks noChangeArrowheads="1"/>
          </p:cNvSpPr>
          <p:nvPr/>
        </p:nvSpPr>
        <p:spPr bwMode="auto">
          <a:xfrm>
            <a:off x="4572000" y="4508500"/>
            <a:ext cx="3960813" cy="3762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/>
              <a:t>Безработица</a:t>
            </a:r>
          </a:p>
        </p:txBody>
      </p:sp>
      <p:sp>
        <p:nvSpPr>
          <p:cNvPr id="7182" name="Line 21"/>
          <p:cNvSpPr>
            <a:spLocks noChangeShapeType="1"/>
          </p:cNvSpPr>
          <p:nvPr/>
        </p:nvSpPr>
        <p:spPr bwMode="auto">
          <a:xfrm>
            <a:off x="6443663" y="4149725"/>
            <a:ext cx="0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83" name="Line 22"/>
          <p:cNvSpPr>
            <a:spLocks noChangeShapeType="1"/>
          </p:cNvSpPr>
          <p:nvPr/>
        </p:nvSpPr>
        <p:spPr bwMode="auto">
          <a:xfrm>
            <a:off x="2339975" y="4149725"/>
            <a:ext cx="0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84" name="Text Box 23"/>
          <p:cNvSpPr txBox="1">
            <a:spLocks noChangeArrowheads="1"/>
          </p:cNvSpPr>
          <p:nvPr/>
        </p:nvSpPr>
        <p:spPr bwMode="auto">
          <a:xfrm>
            <a:off x="468313" y="5300663"/>
            <a:ext cx="8135937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Char char="•"/>
            </a:pPr>
            <a:r>
              <a:rPr lang="ru-RU" sz="20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Проанализируйте  схему</a:t>
            </a:r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ru-RU" sz="20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Почему  при  низкой  оплате  труда  спрос  на  рабочую  силу  выше  предложения?</a:t>
            </a:r>
          </a:p>
          <a:p>
            <a:pPr marL="342900" indent="-342900">
              <a:spcBef>
                <a:spcPct val="50000"/>
              </a:spcBef>
              <a:buFontTx/>
              <a:buChar char="•"/>
            </a:pPr>
            <a:r>
              <a:rPr lang="ru-RU" sz="20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Почему при высокой оплате  труда  развивается  безработица?</a:t>
            </a:r>
          </a:p>
        </p:txBody>
      </p:sp>
      <p:sp>
        <p:nvSpPr>
          <p:cNvPr id="17" name="Заголовок 1"/>
          <p:cNvSpPr txBox="1">
            <a:spLocks/>
          </p:cNvSpPr>
          <p:nvPr/>
        </p:nvSpPr>
        <p:spPr bwMode="auto">
          <a:xfrm>
            <a:off x="571472" y="0"/>
            <a:ext cx="8072494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Рынок труда</a:t>
            </a:r>
            <a:endParaRPr kumimoji="0" lang="ru-RU" sz="54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ChangeArrowheads="1"/>
          </p:cNvSpPr>
          <p:nvPr/>
        </p:nvSpPr>
        <p:spPr bwMode="auto">
          <a:xfrm>
            <a:off x="250825" y="1052513"/>
            <a:ext cx="8569325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безработным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относятся лица в трудоспособном возрасте, которые:</a:t>
            </a:r>
          </a:p>
          <a:p>
            <a:pPr algn="just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а)  не имеют  работы (доходного занятия); </a:t>
            </a:r>
          </a:p>
          <a:p>
            <a:pPr algn="just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б) занимаются  поиском работы, т.е. обращались в государственную или коммерческую службы занятости, помещали объявления в печати, непосредственно обращались к работодателю  и  др.;</a:t>
            </a:r>
          </a:p>
          <a:p>
            <a:pPr algn="just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в)  готовы приступить к работе.</a:t>
            </a:r>
          </a:p>
        </p:txBody>
      </p:sp>
      <p:sp>
        <p:nvSpPr>
          <p:cNvPr id="6148" name="Rectangle 6"/>
          <p:cNvSpPr>
            <a:spLocks noChangeArrowheads="1"/>
          </p:cNvSpPr>
          <p:nvPr/>
        </p:nvSpPr>
        <p:spPr bwMode="auto">
          <a:xfrm>
            <a:off x="395288" y="5373688"/>
            <a:ext cx="842486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Уровень 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безработицы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- отношение численности безработных к численности экономически активного населения в рассматриваемом периоде, в процентах.</a:t>
            </a:r>
          </a:p>
        </p:txBody>
      </p:sp>
      <p:pic>
        <p:nvPicPr>
          <p:cNvPr id="6149" name="Picture 8" descr="105884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6100" y="2781300"/>
            <a:ext cx="1584325" cy="223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12" descr="Биржа труда в Латвии. Кадр LZK 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788" y="2924175"/>
            <a:ext cx="2482850" cy="200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625" y="2928938"/>
            <a:ext cx="3643313" cy="2166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500034" y="142852"/>
            <a:ext cx="8072494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Безработица</a:t>
            </a:r>
            <a:endParaRPr kumimoji="0" lang="ru-RU" sz="54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3959225" y="908050"/>
            <a:ext cx="5184775" cy="11922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b="1" i="1" dirty="0">
                <a:solidFill>
                  <a:srgbClr val="C00000"/>
                </a:solidFill>
              </a:rPr>
              <a:t>1.Выделите  регионы  с  наименьшим  уровнем  безработицы.</a:t>
            </a:r>
          </a:p>
          <a:p>
            <a:pPr>
              <a:spcBef>
                <a:spcPct val="50000"/>
              </a:spcBef>
            </a:pPr>
            <a:r>
              <a:rPr lang="ru-RU" sz="1600" b="1" i="1" dirty="0">
                <a:solidFill>
                  <a:srgbClr val="C00000"/>
                </a:solidFill>
              </a:rPr>
              <a:t>2.Выделите  регионы  с  наибольшим  уровнем  безработицы.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548680"/>
            <a:ext cx="8784976" cy="21602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179388" y="549275"/>
            <a:ext cx="8713787" cy="366713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dirty="0"/>
              <a:t>2. Зависимость уровня безработицы от уровня естественного  прироста.</a:t>
            </a:r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395288" y="1125538"/>
            <a:ext cx="82089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ru-RU"/>
              <a:t>  </a:t>
            </a:r>
            <a:r>
              <a:rPr lang="ru-RU" b="1"/>
              <a:t>Почему  в  районах  с  высоким  естественным  приростом,  как  правило,  высокий  уровень  безработицы?</a:t>
            </a:r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179388" y="2133600"/>
            <a:ext cx="8713787" cy="366713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3. Зависимость  уровня  безработицы  от  структуры  хозяйства.</a:t>
            </a:r>
          </a:p>
        </p:txBody>
      </p:sp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395288" y="2565400"/>
            <a:ext cx="81359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dirty="0"/>
              <a:t>Безработица  выше  там,  где  наибольший  спад  производства.</a:t>
            </a:r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468313" y="3068638"/>
            <a:ext cx="8280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ru-RU"/>
              <a:t>  </a:t>
            </a:r>
            <a:r>
              <a:rPr lang="ru-RU" b="1"/>
              <a:t>Назовите  отрасли  хозяйства,  для  которых  характерен  наиболь-ший  спад.</a:t>
            </a:r>
          </a:p>
        </p:txBody>
      </p:sp>
      <p:sp>
        <p:nvSpPr>
          <p:cNvPr id="8199" name="Text Box 9"/>
          <p:cNvSpPr txBox="1">
            <a:spLocks noChangeArrowheads="1"/>
          </p:cNvSpPr>
          <p:nvPr/>
        </p:nvSpPr>
        <p:spPr bwMode="auto">
          <a:xfrm>
            <a:off x="468313" y="3860800"/>
            <a:ext cx="81359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10250" name="Text Box 10"/>
          <p:cNvSpPr txBox="1">
            <a:spLocks noChangeArrowheads="1"/>
          </p:cNvSpPr>
          <p:nvPr/>
        </p:nvSpPr>
        <p:spPr bwMode="auto">
          <a:xfrm>
            <a:off x="250825" y="3068638"/>
            <a:ext cx="8642350" cy="1190625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Отрасли  военно-промышленного  комплекса, легкой  промышленности,  машиностроения. И  наоборот, в  регионах  с  большой  долей  добываю-щей  промышленности и  агропромышленного  комплекса ситуация с безработицей  более  благоприятна.</a:t>
            </a:r>
          </a:p>
        </p:txBody>
      </p:sp>
      <p:sp>
        <p:nvSpPr>
          <p:cNvPr id="10252" name="Text Box 12"/>
          <p:cNvSpPr txBox="1">
            <a:spLocks noChangeArrowheads="1"/>
          </p:cNvSpPr>
          <p:nvPr/>
        </p:nvSpPr>
        <p:spPr bwMode="auto">
          <a:xfrm>
            <a:off x="179388" y="981075"/>
            <a:ext cx="8713787" cy="915988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Каждый  год  большие  контингенты  молодежи  входят  в  трудоспособ-ный  возраст,  а  «выходит»  из  него  на  пенсию  гораздо  меньшее  чис-ло  людей.</a:t>
            </a:r>
          </a:p>
        </p:txBody>
      </p:sp>
      <p:sp>
        <p:nvSpPr>
          <p:cNvPr id="10253" name="Text Box 13"/>
          <p:cNvSpPr txBox="1">
            <a:spLocks noChangeArrowheads="1"/>
          </p:cNvSpPr>
          <p:nvPr/>
        </p:nvSpPr>
        <p:spPr bwMode="auto">
          <a:xfrm>
            <a:off x="214282" y="4643446"/>
            <a:ext cx="8642350" cy="64135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dirty="0"/>
              <a:t>4. Зависимость  уровня  безработицы  от  скорости  создания  новых  рабочих  мест.</a:t>
            </a:r>
          </a:p>
        </p:txBody>
      </p:sp>
      <p:sp>
        <p:nvSpPr>
          <p:cNvPr id="10256" name="Text Box 16"/>
          <p:cNvSpPr txBox="1">
            <a:spLocks noChangeArrowheads="1"/>
          </p:cNvSpPr>
          <p:nvPr/>
        </p:nvSpPr>
        <p:spPr bwMode="auto">
          <a:xfrm>
            <a:off x="323850" y="5373688"/>
            <a:ext cx="84963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dirty="0" smtClean="0"/>
              <a:t>Объясните  </a:t>
            </a:r>
            <a:r>
              <a:rPr lang="ru-RU" b="1" dirty="0"/>
              <a:t>зависимость  уровня  безработицы  от  скорости  </a:t>
            </a:r>
            <a:r>
              <a:rPr lang="ru-RU" b="1" dirty="0" smtClean="0"/>
              <a:t>создания  </a:t>
            </a:r>
            <a:r>
              <a:rPr lang="ru-RU" b="1" dirty="0"/>
              <a:t>новых  рабочих  мест.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1000"/>
                                        <p:tgtEl>
                                          <p:spTgt spid="10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10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" grpId="0" animBg="1"/>
      <p:bldP spid="10245" grpId="0"/>
      <p:bldP spid="10246" grpId="0" animBg="1"/>
      <p:bldP spid="10247" grpId="0"/>
      <p:bldP spid="10248" grpId="0"/>
      <p:bldP spid="10250" grpId="0" animBg="1"/>
      <p:bldP spid="10252" grpId="0" animBg="1"/>
      <p:bldP spid="10253" grpId="0" animBg="1"/>
      <p:bldP spid="1025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2" descr="https://ds03.infourok.ru/uploads/ex/0154/00009d93-2aae1329/hello_html_m433cdde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6" name="AutoShape 4" descr="https://ds03.infourok.ru/uploads/ex/0154/00009d93-2aae1329/hello_html_m433cdde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8" name="AutoShape 6" descr="https://ds03.infourok.ru/uploads/ex/0154/00009d93-2aae1329/hello_html_m433cdde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0" y="0"/>
            <a:ext cx="9001156" cy="1071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1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Наиболее востребованные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профессии</a:t>
            </a:r>
            <a:endParaRPr kumimoji="0" lang="ru-RU" sz="44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3082" name="Picture 10" descr="http://s018.radikal.ru/i519/1202/87/ebc38e440f73.jpg"/>
          <p:cNvPicPr>
            <a:picLocks noChangeAspect="1" noChangeArrowheads="1"/>
          </p:cNvPicPr>
          <p:nvPr/>
        </p:nvPicPr>
        <p:blipFill>
          <a:blip r:embed="rId2"/>
          <a:srcRect l="2344" t="10965" b="12280"/>
          <a:stretch>
            <a:fillRect/>
          </a:stretch>
        </p:blipFill>
        <p:spPr bwMode="auto">
          <a:xfrm>
            <a:off x="642910" y="1928802"/>
            <a:ext cx="7824106" cy="32861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 cstate="print"/>
          <a:srcRect l="2830" t="18868" r="11320" b="34591"/>
          <a:stretch>
            <a:fillRect/>
          </a:stretch>
        </p:blipFill>
        <p:spPr bwMode="auto">
          <a:xfrm>
            <a:off x="571472" y="2000240"/>
            <a:ext cx="8072494" cy="3282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Заголовок 1"/>
          <p:cNvSpPr txBox="1">
            <a:spLocks/>
          </p:cNvSpPr>
          <p:nvPr/>
        </p:nvSpPr>
        <p:spPr bwMode="auto">
          <a:xfrm>
            <a:off x="500034" y="0"/>
            <a:ext cx="8072494" cy="200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Рекомендации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по выбору профессии</a:t>
            </a:r>
            <a:endParaRPr kumimoji="0" lang="ru-RU" sz="54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1"/>
          <p:cNvSpPr txBox="1">
            <a:spLocks noChangeArrowheads="1"/>
          </p:cNvSpPr>
          <p:nvPr/>
        </p:nvSpPr>
        <p:spPr bwMode="auto">
          <a:xfrm>
            <a:off x="1357313" y="1071563"/>
            <a:ext cx="664368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Использованные  ресурсы:</a:t>
            </a:r>
          </a:p>
        </p:txBody>
      </p:sp>
      <p:sp>
        <p:nvSpPr>
          <p:cNvPr id="12291" name="TextBox 2"/>
          <p:cNvSpPr txBox="1">
            <a:spLocks noChangeArrowheads="1"/>
          </p:cNvSpPr>
          <p:nvPr/>
        </p:nvSpPr>
        <p:spPr bwMode="auto">
          <a:xfrm>
            <a:off x="785786" y="1928813"/>
            <a:ext cx="7715277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В 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помощь  школьному  учителю. 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Жижина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 Е.А. Поурочные  разработки  по  географии. 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2. Е.М.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Домогацких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Н.И. Алексеевский, Н.Н. Клюев География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: население и хозяйство России. 9 класс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ООО «Русское слово-учебник» 2014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Интернет-ресурсы 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(фотоматериалы).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Override1.xml><?xml version="1.0" encoding="utf-8"?>
<a:themeOverride xmlns:a="http://schemas.openxmlformats.org/drawingml/2006/main">
  <a:clrScheme name="Шаблон оформления 'Мальчик и мыльные пузыри' 12">
    <a:dk1>
      <a:srgbClr val="CC9900"/>
    </a:dk1>
    <a:lt1>
      <a:srgbClr val="FFF9CF"/>
    </a:lt1>
    <a:dk2>
      <a:srgbClr val="996600"/>
    </a:dk2>
    <a:lt2>
      <a:srgbClr val="808080"/>
    </a:lt2>
    <a:accent1>
      <a:srgbClr val="E9E3B7"/>
    </a:accent1>
    <a:accent2>
      <a:srgbClr val="333399"/>
    </a:accent2>
    <a:accent3>
      <a:srgbClr val="FFFBE4"/>
    </a:accent3>
    <a:accent4>
      <a:srgbClr val="AE8200"/>
    </a:accent4>
    <a:accent5>
      <a:srgbClr val="F2EFD8"/>
    </a:accent5>
    <a:accent6>
      <a:srgbClr val="2D2D8A"/>
    </a:accent6>
    <a:hlink>
      <a:srgbClr val="009999"/>
    </a:hlink>
    <a:folHlink>
      <a:srgbClr val="669900"/>
    </a:folHlink>
  </a:clrScheme>
  <a:fontScheme name="Шаблон оформления 'Мальчик и мыльные пузыри'">
    <a:majorFont>
      <a:latin typeface="Arial Black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315</TotalTime>
  <Words>635</Words>
  <Application>Microsoft Office PowerPoint</Application>
  <PresentationFormat>Экран (4:3)</PresentationFormat>
  <Paragraphs>102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Оформление по умолчанию</vt:lpstr>
      <vt:lpstr>Актуальность</vt:lpstr>
      <vt:lpstr>Редкие профессии</vt:lpstr>
      <vt:lpstr>Слайд 3</vt:lpstr>
      <vt:lpstr>Слайд 4</vt:lpstr>
      <vt:lpstr>Слайд 5</vt:lpstr>
      <vt:lpstr>Слайд 6</vt:lpstr>
      <vt:lpstr>Слайд 7</vt:lpstr>
      <vt:lpstr>Половозрастная структура населения России, 2012г.</vt:lpstr>
      <vt:lpstr>Слайд 9</vt:lpstr>
      <vt:lpstr>Слайд 10</vt:lpstr>
      <vt:lpstr>Распределение населения по возрасту</vt:lpstr>
      <vt:lpstr>Ожидаемая продолжительность жизни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Company>sherl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1</cp:lastModifiedBy>
  <cp:revision>28</cp:revision>
  <dcterms:created xsi:type="dcterms:W3CDTF">2008-10-26T10:16:32Z</dcterms:created>
  <dcterms:modified xsi:type="dcterms:W3CDTF">2017-02-06T07:15:22Z</dcterms:modified>
</cp:coreProperties>
</file>